
<file path=[Content_Types].xml><?xml version="1.0" encoding="utf-8"?>
<Types xmlns="http://schemas.openxmlformats.org/package/2006/content-types">
  <Default Extension="png" ContentType="image/png"/>
  <Default Extension="bin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489" r:id="rId3"/>
    <p:sldId id="502" r:id="rId4"/>
    <p:sldId id="503" r:id="rId5"/>
    <p:sldId id="490" r:id="rId6"/>
    <p:sldId id="493" r:id="rId7"/>
    <p:sldId id="492" r:id="rId8"/>
    <p:sldId id="491" r:id="rId9"/>
    <p:sldId id="495" r:id="rId10"/>
    <p:sldId id="506" r:id="rId11"/>
    <p:sldId id="494" r:id="rId12"/>
    <p:sldId id="496" r:id="rId13"/>
    <p:sldId id="509" r:id="rId14"/>
    <p:sldId id="508" r:id="rId15"/>
    <p:sldId id="499" r:id="rId16"/>
    <p:sldId id="507" r:id="rId1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ja Furnes" initials="K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66"/>
    <a:srgbClr val="FF9900"/>
    <a:srgbClr val="454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7" autoAdjust="0"/>
    <p:restoredTop sz="90965" autoAdjust="0"/>
  </p:normalViewPr>
  <p:slideViewPr>
    <p:cSldViewPr>
      <p:cViewPr varScale="1">
        <p:scale>
          <a:sx n="64" d="100"/>
          <a:sy n="64" d="100"/>
        </p:scale>
        <p:origin x="14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-3600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0D460BB7-6B27-4579-B3F3-8C14E4CD1D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7263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C62F98DC-AE69-4059-90E2-3DBC02BEC2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282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latin typeface="Georgia" pitchFamily="18" charset="0"/>
            </a:endParaRPr>
          </a:p>
        </p:txBody>
      </p:sp>
      <p:sp>
        <p:nvSpPr>
          <p:cNvPr id="61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02A2D-0529-4191-88C6-979233E6097A}" type="slidenum">
              <a:rPr lang="nb-NO" smtClean="0">
                <a:latin typeface="Times" pitchFamily="18" charset="0"/>
              </a:rPr>
              <a:pPr/>
              <a:t>1</a:t>
            </a:fld>
            <a:endParaRPr lang="nb-NO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2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2F98DC-AE69-4059-90E2-3DBC02BEC24C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7261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2F98DC-AE69-4059-90E2-3DBC02BEC24C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0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2F98DC-AE69-4059-90E2-3DBC02BEC24C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71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192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3233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513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0800-9FAF-4EFA-B354-8BEE8F4BBD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30A7-212D-4F05-91C1-491027F7A9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618F-3511-4BB2-A2AC-3B57E1D0EF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94524-1464-4EC1-92E0-782AC3D049B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75D7-A06A-49D7-83B4-D9714AC9A4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79A9-A4F3-47E3-9EE4-29792067BE1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4298-4519-46B7-8569-556A3E113A1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F23E-0D5C-4D8A-9A1C-296A7CC431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F387-C0E5-4E7F-A34E-BE01655570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37DC0-F37F-44DC-A0DE-0E47D2C8A1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F928-046C-43D4-AB3F-A0DAD0AEEEF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54134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54134"/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454134"/>
                </a:solidFill>
                <a:latin typeface="+mn-lt"/>
              </a:defRPr>
            </a:lvl1pPr>
          </a:lstStyle>
          <a:p>
            <a:pPr>
              <a:defRPr/>
            </a:pPr>
            <a:fld id="{B1C7139F-4C5A-442D-8ECA-0E1A1CB7E9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 Bold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 Bold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 Bold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880066"/>
          </a:solidFill>
          <a:latin typeface="Trebuchet MS Bold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45413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454134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454134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54134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54134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54134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54134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54134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54134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9200" y="1556792"/>
            <a:ext cx="7240588" cy="288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nb-NO" sz="6000" b="1" dirty="0" smtClean="0">
                <a:solidFill>
                  <a:schemeClr val="bg1"/>
                </a:solidFill>
                <a:latin typeface="Trebuchet MS" pitchFamily="34" charset="0"/>
              </a:rPr>
              <a:t>Rekruttering og deltakelse i korps </a:t>
            </a:r>
          </a:p>
          <a:p>
            <a:pPr eaLnBrk="1" hangingPunct="1">
              <a:lnSpc>
                <a:spcPct val="80000"/>
              </a:lnSpc>
            </a:pPr>
            <a:endParaRPr lang="nb-NO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800" b="1" dirty="0" smtClean="0">
                <a:solidFill>
                  <a:schemeClr val="bg1"/>
                </a:solidFill>
                <a:latin typeface="Trebuchet MS" pitchFamily="34" charset="0"/>
              </a:rPr>
              <a:t>En spørreundersøkelsen for skolekorps i </a:t>
            </a:r>
            <a:r>
              <a:rPr lang="nb-NO" sz="2800" b="1" dirty="0" smtClean="0">
                <a:solidFill>
                  <a:schemeClr val="bg1"/>
                </a:solidFill>
                <a:latin typeface="Trebuchet MS" pitchFamily="34" charset="0"/>
              </a:rPr>
              <a:t>Oslo gjennomført i 2016</a:t>
            </a:r>
            <a:endParaRPr lang="nb-NO" sz="2800" b="1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5379" y="536675"/>
            <a:ext cx="4726134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108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Har korpsets dirigent(er) et annet morsmål enn norsk/samisk?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378" y="904428"/>
            <a:ext cx="4968579" cy="215977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66661" y="6193772"/>
            <a:ext cx="406581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38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Semptember 15 2016 at 16:51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1042" y="6193772"/>
            <a:ext cx="406581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38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887" y="1924507"/>
            <a:ext cx="8283510" cy="3798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725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Rekrutteringsgrunnlaget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pPr marL="0" lv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da-DK" altLang="nb-NO" sz="1600" b="1" kern="1200" dirty="0">
                <a:solidFill>
                  <a:srgbClr val="6D80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mange antar dere har et annet morsmål enn norsk/samisk på skolen(e) dere rekrutterer fra? (angi antatt samlet prosent)</a:t>
            </a:r>
          </a:p>
          <a:p>
            <a:endParaRPr lang="nb-NO" dirty="0"/>
          </a:p>
        </p:txBody>
      </p:sp>
      <p:pic>
        <p:nvPicPr>
          <p:cNvPr id="4" name="object" descr="gr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6988"/>
            <a:ext cx="7772400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76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72400" cy="1728192"/>
          </a:xfrm>
        </p:spPr>
        <p:txBody>
          <a:bodyPr/>
          <a:lstStyle/>
          <a:p>
            <a:r>
              <a:rPr lang="nb-NO" dirty="0" smtClean="0"/>
              <a:t>Andelen elever med et annet morsmål enn norsk/samisk i grunnskolen i Oslo skoleåret 2015-2016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4005064"/>
            <a:ext cx="7772400" cy="2090936"/>
          </a:xfrm>
        </p:spPr>
        <p:txBody>
          <a:bodyPr/>
          <a:lstStyle/>
          <a:p>
            <a:r>
              <a:rPr lang="nb-NO" dirty="0" smtClean="0"/>
              <a:t>Gjennomsnittlig 39,90 % prosent</a:t>
            </a:r>
          </a:p>
          <a:p>
            <a:pPr marL="0" indent="0">
              <a:buNone/>
            </a:pPr>
            <a:r>
              <a:rPr lang="nb-NO" sz="2400" dirty="0" smtClean="0"/>
              <a:t>	(SATS – skoleadministrativt system)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5047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5379" y="536675"/>
            <a:ext cx="4726134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108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Jobber korpset aktivt med rekruttering av språklige minoriteter?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378" y="904428"/>
            <a:ext cx="4968579" cy="215977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66661" y="6193772"/>
            <a:ext cx="406581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38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Semptember 15 2016 at 16:51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1042" y="6193772"/>
            <a:ext cx="406581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38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887" y="1924507"/>
            <a:ext cx="8283510" cy="3798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80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5379" y="536675"/>
            <a:ext cx="4726134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108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Ønsker korpset å jobbe aktivt med rekruttering av språklige minoriteter?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378" y="904428"/>
            <a:ext cx="4968579" cy="215977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66661" y="6193772"/>
            <a:ext cx="406581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38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Semptember 15 2016 at 16:51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1042" y="6193772"/>
            <a:ext cx="4065814" cy="205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38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23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887" y="1924507"/>
            <a:ext cx="8283510" cy="3798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182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Hovedfunn fra spørreundersøkelse og intervju-undersøkelse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3747120"/>
          </a:xfrm>
        </p:spPr>
        <p:txBody>
          <a:bodyPr/>
          <a:lstStyle/>
          <a:p>
            <a:r>
              <a:rPr lang="nb-NO" dirty="0" smtClean="0"/>
              <a:t>Andelen språklige minoriteter i korps er </a:t>
            </a:r>
            <a:r>
              <a:rPr lang="nb-NO" dirty="0" smtClean="0"/>
              <a:t>lav </a:t>
            </a:r>
            <a:r>
              <a:rPr lang="nb-NO" dirty="0" smtClean="0"/>
              <a:t>og det kan se ut som at de slutter tidlig. </a:t>
            </a:r>
            <a:endParaRPr lang="nb-NO" dirty="0" smtClean="0"/>
          </a:p>
          <a:p>
            <a:r>
              <a:rPr lang="nb-NO" dirty="0" smtClean="0"/>
              <a:t>Det er relativt få dirigenter og instruktører med annen bakgrunn enn norsk, og det er veldig få instruktører/dirigenter med ikke-vestlig bakgrunn. 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70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Hovedfunn fra spørreundersøkelse og intervju-undersøkelse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2420888"/>
            <a:ext cx="7772400" cy="3675112"/>
          </a:xfrm>
        </p:spPr>
        <p:txBody>
          <a:bodyPr/>
          <a:lstStyle/>
          <a:p>
            <a:r>
              <a:rPr lang="nb-NO" dirty="0"/>
              <a:t>Resultatene tyder på at korpsene ikke </a:t>
            </a:r>
            <a:r>
              <a:rPr lang="nb-NO" dirty="0" smtClean="0"/>
              <a:t>vet hvor mange språklige minoriteter de har i rekrutteringsgrunnlaget sitt. </a:t>
            </a:r>
            <a:endParaRPr lang="nb-NO" dirty="0"/>
          </a:p>
          <a:p>
            <a:r>
              <a:rPr lang="nb-NO" dirty="0"/>
              <a:t>De som står utenfor </a:t>
            </a:r>
            <a:r>
              <a:rPr lang="nb-NO" dirty="0" smtClean="0"/>
              <a:t>korpsmiljøet </a:t>
            </a:r>
            <a:r>
              <a:rPr lang="nb-NO" dirty="0"/>
              <a:t>vet lite om korps. (Må man kjøpe instrument? Hva koster det? Hva gjør korpset utenom 17.mai?)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613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nb-NO" dirty="0"/>
              <a:t>Norges Musikkorps Forbund skal gjøre musikkorps til en attraktiv fritidsinteresse for alle barn, unge og voksne. </a:t>
            </a:r>
            <a:endParaRPr lang="nb-NO" dirty="0" smtClean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Verdier: Engasjert, inspirerende og inkluderende</a:t>
            </a:r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#</a:t>
            </a:r>
            <a:r>
              <a:rPr lang="nb-NO" dirty="0" err="1"/>
              <a:t>Allesnakkerkorps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67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r>
              <a:rPr lang="nb-NO" dirty="0" smtClean="0"/>
              <a:t>Fokus på språklige minoriteter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040560"/>
          </a:xfrm>
        </p:spPr>
        <p:txBody>
          <a:bodyPr/>
          <a:lstStyle/>
          <a:p>
            <a:r>
              <a:rPr lang="nb-NO" dirty="0" smtClean="0"/>
              <a:t>16,8 </a:t>
            </a:r>
            <a:r>
              <a:rPr lang="nb-NO" dirty="0" smtClean="0"/>
              <a:t>% av befolkningen har innvandrerbakgrunn og 33 % av Oslos befolkning har innvandrerbakgrunn (</a:t>
            </a:r>
            <a:r>
              <a:rPr lang="nb-NO" dirty="0" smtClean="0"/>
              <a:t>SSB, 2017)</a:t>
            </a:r>
            <a:endParaRPr lang="nb-NO" dirty="0" smtClean="0"/>
          </a:p>
          <a:p>
            <a:r>
              <a:rPr lang="nb-NO" dirty="0" smtClean="0"/>
              <a:t>39,90 % av barna i grunnskolen i Oslo har et annet morsmål enn norsk/samisk (</a:t>
            </a:r>
            <a:r>
              <a:rPr lang="nb-NO" dirty="0" smtClean="0"/>
              <a:t>SATS, 2015/2016)</a:t>
            </a:r>
            <a:endParaRPr lang="nb-NO" dirty="0" smtClean="0"/>
          </a:p>
          <a:p>
            <a:r>
              <a:rPr lang="nb-NO" dirty="0" smtClean="0"/>
              <a:t>Innvandrere er aktive i minoritetsorganisasjoner, men lite representert i tradisjonelle frivillige organisasjoner (SFSF) </a:t>
            </a:r>
          </a:p>
        </p:txBody>
      </p:sp>
    </p:spTree>
    <p:extLst>
      <p:ext uri="{BB962C8B-B14F-4D97-AF65-F5344CB8AC3E}">
        <p14:creationId xmlns:p14="http://schemas.microsoft.com/office/powerpoint/2010/main" val="7639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nb-NO" dirty="0" smtClean="0"/>
              <a:t>Vedvarende lavinntekt </a:t>
            </a:r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6872808" cy="4608511"/>
          </a:xfrm>
        </p:spPr>
        <p:txBody>
          <a:bodyPr/>
          <a:lstStyle/>
          <a:p>
            <a:pPr marL="342900" lvl="0" indent="-342900" algn="l">
              <a:buFont typeface="Times" pitchFamily="18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10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prosent av alle </a:t>
            </a:r>
            <a:r>
              <a:rPr lang="nb-NO" dirty="0" smtClean="0">
                <a:solidFill>
                  <a:schemeClr val="tx1"/>
                </a:solidFill>
              </a:rPr>
              <a:t>barn lever under vedvarende lavinntekt. </a:t>
            </a:r>
            <a:r>
              <a:rPr lang="nb-NO" dirty="0" smtClean="0">
                <a:solidFill>
                  <a:schemeClr val="tx1"/>
                </a:solidFill>
              </a:rPr>
              <a:t>(</a:t>
            </a:r>
            <a:r>
              <a:rPr lang="nb-NO" dirty="0" smtClean="0">
                <a:solidFill>
                  <a:schemeClr val="tx1"/>
                </a:solidFill>
              </a:rPr>
              <a:t>SSB, 2015)</a:t>
            </a:r>
            <a:endParaRPr lang="nb-NO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Times" pitchFamily="18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38 %</a:t>
            </a:r>
            <a:r>
              <a:rPr lang="nb-NO" dirty="0" smtClean="0">
                <a:solidFill>
                  <a:schemeClr val="tx1"/>
                </a:solidFill>
              </a:rPr>
              <a:t> av </a:t>
            </a:r>
            <a:r>
              <a:rPr lang="nb-NO" dirty="0" smtClean="0">
                <a:solidFill>
                  <a:schemeClr val="tx1"/>
                </a:solidFill>
              </a:rPr>
              <a:t>barn </a:t>
            </a:r>
            <a:r>
              <a:rPr lang="nb-NO" dirty="0">
                <a:solidFill>
                  <a:schemeClr val="tx1"/>
                </a:solidFill>
              </a:rPr>
              <a:t>med </a:t>
            </a:r>
            <a:r>
              <a:rPr lang="nb-NO" dirty="0" smtClean="0">
                <a:solidFill>
                  <a:schemeClr val="tx1"/>
                </a:solidFill>
              </a:rPr>
              <a:t>innvandrerbakgrunn lever under vedvarende lavinntekt. </a:t>
            </a:r>
            <a:r>
              <a:rPr lang="nb-NO" dirty="0" smtClean="0">
                <a:solidFill>
                  <a:schemeClr val="tx1"/>
                </a:solidFill>
              </a:rPr>
              <a:t>(</a:t>
            </a:r>
            <a:r>
              <a:rPr lang="nb-NO" dirty="0" smtClean="0">
                <a:solidFill>
                  <a:schemeClr val="tx1"/>
                </a:solidFill>
              </a:rPr>
              <a:t>SSB, 2015)</a:t>
            </a:r>
            <a:endParaRPr lang="nb-NO" dirty="0" smtClean="0">
              <a:solidFill>
                <a:schemeClr val="tx1"/>
              </a:solidFill>
              <a:latin typeface="Brandon"/>
            </a:endParaRPr>
          </a:p>
          <a:p>
            <a:pPr marL="342900" lvl="0" indent="-342900" algn="l">
              <a:buFont typeface="Times" pitchFamily="18" charset="0"/>
              <a:buChar char="•"/>
            </a:pPr>
            <a:r>
              <a:rPr lang="nb-NO" dirty="0" smtClean="0">
                <a:solidFill>
                  <a:schemeClr val="tx1"/>
                </a:solidFill>
                <a:latin typeface="Brandon"/>
              </a:rPr>
              <a:t>«</a:t>
            </a:r>
            <a:r>
              <a:rPr lang="nb-NO" dirty="0">
                <a:solidFill>
                  <a:schemeClr val="tx1"/>
                </a:solidFill>
                <a:latin typeface="Brandon"/>
              </a:rPr>
              <a:t>Det å vokse opp i familier med vedvarende lavinntekt har stor betydning for barnas helse og velferd</a:t>
            </a:r>
            <a:r>
              <a:rPr lang="nb-NO" dirty="0" smtClean="0">
                <a:solidFill>
                  <a:schemeClr val="tx1"/>
                </a:solidFill>
                <a:latin typeface="Brandon"/>
              </a:rPr>
              <a:t>.» (Folkehelseinstituttet) </a:t>
            </a:r>
            <a:endParaRPr lang="nb-NO" dirty="0">
              <a:solidFill>
                <a:schemeClr val="tx1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74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Behov for å vite og ikke tro/synse</a:t>
            </a:r>
          </a:p>
          <a:p>
            <a:r>
              <a:rPr lang="nb-NO" dirty="0"/>
              <a:t>Lite dokumentasjon </a:t>
            </a:r>
          </a:p>
          <a:p>
            <a:r>
              <a:rPr lang="nb-NO" dirty="0"/>
              <a:t>Todelt: kvantitativ spørreundersøkelse for skolekorps i Oslo og en intervjuundersøkelse i et lokalmiljø i </a:t>
            </a:r>
            <a:r>
              <a:rPr lang="nb-NO" dirty="0" smtClean="0"/>
              <a:t>Oslo</a:t>
            </a:r>
          </a:p>
          <a:p>
            <a:r>
              <a:rPr lang="nb-NO" dirty="0"/>
              <a:t>S</a:t>
            </a:r>
            <a:r>
              <a:rPr lang="nb-NO" dirty="0" smtClean="0"/>
              <a:t>ette i gang velbegrunnede tiltak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18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undersøkelsen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Konsesjon fra datatilsynet. </a:t>
            </a:r>
          </a:p>
          <a:p>
            <a:r>
              <a:rPr lang="nb-NO" dirty="0" smtClean="0"/>
              <a:t>49 </a:t>
            </a:r>
            <a:r>
              <a:rPr lang="nb-NO" dirty="0"/>
              <a:t>av 64 skolekorps i Oslo deltok. 76 % har svart</a:t>
            </a:r>
            <a:r>
              <a:rPr lang="nb-NO" dirty="0" smtClean="0"/>
              <a:t>.</a:t>
            </a:r>
          </a:p>
          <a:p>
            <a:r>
              <a:rPr lang="nb-NO" dirty="0" smtClean="0"/>
              <a:t>Sammenlignet </a:t>
            </a:r>
            <a:r>
              <a:rPr lang="nb-NO" dirty="0" smtClean="0"/>
              <a:t>informasjonen med tall fra blant annet Statistisk Sentralbyrå og SATS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48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Resultater fra undersøkelsen- deltakelse </a:t>
            </a:r>
            <a:r>
              <a:rPr lang="nb-NO" dirty="0"/>
              <a:t>blant språklige </a:t>
            </a:r>
            <a:r>
              <a:rPr lang="nb-NO" dirty="0" smtClean="0"/>
              <a:t>minoriteter i skolekorps i Oslo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3891136"/>
          </a:xfrm>
        </p:spPr>
        <p:txBody>
          <a:bodyPr/>
          <a:lstStyle/>
          <a:p>
            <a:r>
              <a:rPr lang="nb-NO" dirty="0" smtClean="0"/>
              <a:t>75 </a:t>
            </a:r>
            <a:r>
              <a:rPr lang="nb-NO" dirty="0"/>
              <a:t>% har </a:t>
            </a:r>
            <a:r>
              <a:rPr lang="nb-NO" dirty="0" smtClean="0"/>
              <a:t>medlemmer </a:t>
            </a:r>
            <a:r>
              <a:rPr lang="nb-NO" dirty="0"/>
              <a:t>med annet morsmål</a:t>
            </a:r>
          </a:p>
          <a:p>
            <a:r>
              <a:rPr lang="nb-NO" dirty="0" smtClean="0"/>
              <a:t>37</a:t>
            </a:r>
            <a:r>
              <a:rPr lang="nb-NO" dirty="0"/>
              <a:t>% har noen i styret med annet morsmål</a:t>
            </a:r>
          </a:p>
          <a:p>
            <a:r>
              <a:rPr lang="nb-NO" dirty="0" smtClean="0"/>
              <a:t>33</a:t>
            </a:r>
            <a:r>
              <a:rPr lang="nb-NO" dirty="0"/>
              <a:t>% har instruktører med annet morsmål</a:t>
            </a:r>
          </a:p>
          <a:p>
            <a:r>
              <a:rPr lang="nb-NO" dirty="0" smtClean="0"/>
              <a:t>12</a:t>
            </a:r>
            <a:r>
              <a:rPr lang="nb-NO" dirty="0"/>
              <a:t>% har dirigent med annet morsmål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70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mange musikanter/</a:t>
            </a:r>
            <a:r>
              <a:rPr lang="nb-NO" dirty="0" err="1"/>
              <a:t>drillere</a:t>
            </a:r>
            <a:r>
              <a:rPr lang="nb-NO" dirty="0"/>
              <a:t> har et annet morsmål enn norsk/samisk?</a:t>
            </a:r>
            <a:br>
              <a:rPr lang="nb-NO" dirty="0"/>
            </a:b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59" y="2276872"/>
            <a:ext cx="7773074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Alder på medlemmer med annet morsmål enn norsk/samisk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72792"/>
            <a:ext cx="7772400" cy="3400424"/>
          </a:xfrm>
        </p:spPr>
      </p:pic>
    </p:spTree>
    <p:extLst>
      <p:ext uri="{BB962C8B-B14F-4D97-AF65-F5344CB8AC3E}">
        <p14:creationId xmlns:p14="http://schemas.microsoft.com/office/powerpoint/2010/main" val="17757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Oppstart - Ledermøtet 201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ullmåne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478</Words>
  <Application>Microsoft Office PowerPoint</Application>
  <PresentationFormat>Skjermfremvisning (4:3)</PresentationFormat>
  <Paragraphs>60</Paragraphs>
  <Slides>16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3" baseType="lpstr">
      <vt:lpstr>Arial</vt:lpstr>
      <vt:lpstr>Brandon</vt:lpstr>
      <vt:lpstr>Georgia</vt:lpstr>
      <vt:lpstr>Times</vt:lpstr>
      <vt:lpstr>Trebuchet MS</vt:lpstr>
      <vt:lpstr>Trebuchet MS Bold</vt:lpstr>
      <vt:lpstr>1. Oppstart - Ledermøtet 2014</vt:lpstr>
      <vt:lpstr>PowerPoint-presentasjon</vt:lpstr>
      <vt:lpstr>Formål</vt:lpstr>
      <vt:lpstr>Fokus på språklige minoriteter</vt:lpstr>
      <vt:lpstr>Vedvarende lavinntekt </vt:lpstr>
      <vt:lpstr>Bakgrunn</vt:lpstr>
      <vt:lpstr>Om undersøkelsen </vt:lpstr>
      <vt:lpstr>Resultater fra undersøkelsen- deltakelse blant språklige minoriteter i skolekorps i Oslo</vt:lpstr>
      <vt:lpstr>Hvor mange musikanter/drillere har et annet morsmål enn norsk/samisk? </vt:lpstr>
      <vt:lpstr>Alder på medlemmer med annet morsmål enn norsk/samisk</vt:lpstr>
      <vt:lpstr>PowerPoint-presentasjon</vt:lpstr>
      <vt:lpstr>Rekrutteringsgrunnlaget</vt:lpstr>
      <vt:lpstr>Andelen elever med et annet morsmål enn norsk/samisk i grunnskolen i Oslo skoleåret 2015-2016 </vt:lpstr>
      <vt:lpstr>PowerPoint-presentasjon</vt:lpstr>
      <vt:lpstr>PowerPoint-presentasjon</vt:lpstr>
      <vt:lpstr>Hovedfunn fra spørreundersøkelse og intervju-undersøkelse</vt:lpstr>
      <vt:lpstr>Hovedfunn fra spørreundersøkelse og intervju-undersøkelse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Mads Myr Munthe-Kaas</dc:creator>
  <cp:lastModifiedBy>Anne Oksfjellelv</cp:lastModifiedBy>
  <cp:revision>34</cp:revision>
  <cp:lastPrinted>2013-11-20T15:09:27Z</cp:lastPrinted>
  <dcterms:created xsi:type="dcterms:W3CDTF">2014-09-19T19:11:40Z</dcterms:created>
  <dcterms:modified xsi:type="dcterms:W3CDTF">2017-08-16T13:02:36Z</dcterms:modified>
</cp:coreProperties>
</file>